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79911538835424E-2"/>
          <c:y val="6.7309653216343135E-2"/>
          <c:w val="0.93313915621658405"/>
          <c:h val="0.74845508016746931"/>
        </c:manualLayout>
      </c:layout>
      <c:barChart>
        <c:barDir val="col"/>
        <c:grouping val="clustered"/>
        <c:varyColors val="0"/>
        <c:ser>
          <c:idx val="0"/>
          <c:order val="0"/>
          <c:tx>
            <c:strRef>
              <c:f>Sheet1!$B$1</c:f>
              <c:strCache>
                <c:ptCount val="1"/>
                <c:pt idx="0">
                  <c:v>Live Wt.</c:v>
                </c:pt>
              </c:strCache>
            </c:strRef>
          </c:tx>
          <c:invertIfNegative val="0"/>
          <c:cat>
            <c:numRef>
              <c:f>Sheet1!$A$2:$A$7</c:f>
              <c:numCache>
                <c:formatCode>General</c:formatCode>
                <c:ptCount val="6"/>
                <c:pt idx="0">
                  <c:v>1990</c:v>
                </c:pt>
                <c:pt idx="1">
                  <c:v>1995</c:v>
                </c:pt>
                <c:pt idx="2">
                  <c:v>2000</c:v>
                </c:pt>
                <c:pt idx="3">
                  <c:v>2005</c:v>
                </c:pt>
                <c:pt idx="4">
                  <c:v>2010</c:v>
                </c:pt>
                <c:pt idx="5">
                  <c:v>2015</c:v>
                </c:pt>
              </c:numCache>
            </c:numRef>
          </c:cat>
          <c:val>
            <c:numRef>
              <c:f>Sheet1!$B$2:$B$7</c:f>
              <c:numCache>
                <c:formatCode>General</c:formatCode>
                <c:ptCount val="6"/>
                <c:pt idx="0">
                  <c:v>4.3899999999999997</c:v>
                </c:pt>
                <c:pt idx="1">
                  <c:v>4.68</c:v>
                </c:pt>
                <c:pt idx="2">
                  <c:v>5.16</c:v>
                </c:pt>
                <c:pt idx="3">
                  <c:v>5.71</c:v>
                </c:pt>
                <c:pt idx="4">
                  <c:v>6.05</c:v>
                </c:pt>
                <c:pt idx="5">
                  <c:v>6.57</c:v>
                </c:pt>
              </c:numCache>
            </c:numRef>
          </c:val>
        </c:ser>
        <c:dLbls>
          <c:showLegendKey val="0"/>
          <c:showVal val="0"/>
          <c:showCatName val="0"/>
          <c:showSerName val="0"/>
          <c:showPercent val="0"/>
          <c:showBubbleSize val="0"/>
        </c:dLbls>
        <c:gapWidth val="150"/>
        <c:axId val="50877952"/>
        <c:axId val="50879488"/>
      </c:barChart>
      <c:catAx>
        <c:axId val="50877952"/>
        <c:scaling>
          <c:orientation val="minMax"/>
        </c:scaling>
        <c:delete val="0"/>
        <c:axPos val="b"/>
        <c:numFmt formatCode="General" sourceLinked="1"/>
        <c:majorTickMark val="out"/>
        <c:minorTickMark val="none"/>
        <c:tickLblPos val="nextTo"/>
        <c:crossAx val="50879488"/>
        <c:crosses val="autoZero"/>
        <c:auto val="1"/>
        <c:lblAlgn val="ctr"/>
        <c:lblOffset val="100"/>
        <c:noMultiLvlLbl val="0"/>
      </c:catAx>
      <c:valAx>
        <c:axId val="50879488"/>
        <c:scaling>
          <c:orientation val="minMax"/>
          <c:min val="3"/>
        </c:scaling>
        <c:delete val="0"/>
        <c:axPos val="l"/>
        <c:majorGridlines/>
        <c:numFmt formatCode="#,##0.0" sourceLinked="0"/>
        <c:majorTickMark val="out"/>
        <c:minorTickMark val="none"/>
        <c:tickLblPos val="nextTo"/>
        <c:txPr>
          <a:bodyPr/>
          <a:lstStyle/>
          <a:p>
            <a:pPr>
              <a:defRPr b="1"/>
            </a:pPr>
            <a:endParaRPr lang="en-US"/>
          </a:p>
        </c:txPr>
        <c:crossAx val="50877952"/>
        <c:crosses val="autoZero"/>
        <c:crossBetween val="between"/>
        <c:majorUnit val="1"/>
      </c:valAx>
    </c:plotArea>
    <c:legend>
      <c:legendPos val="b"/>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Livability</c:v>
                </c:pt>
              </c:strCache>
            </c:strRef>
          </c:tx>
          <c:invertIfNegative val="0"/>
          <c:cat>
            <c:numRef>
              <c:f>Sheet1!$A$2:$A$7</c:f>
              <c:numCache>
                <c:formatCode>General</c:formatCode>
                <c:ptCount val="6"/>
                <c:pt idx="0">
                  <c:v>1990</c:v>
                </c:pt>
                <c:pt idx="1">
                  <c:v>1995</c:v>
                </c:pt>
                <c:pt idx="2">
                  <c:v>2000</c:v>
                </c:pt>
                <c:pt idx="3">
                  <c:v>2005</c:v>
                </c:pt>
                <c:pt idx="4">
                  <c:v>2010</c:v>
                </c:pt>
                <c:pt idx="5">
                  <c:v>2015</c:v>
                </c:pt>
              </c:numCache>
            </c:numRef>
          </c:cat>
          <c:val>
            <c:numRef>
              <c:f>Sheet1!$C$2:$C$7</c:f>
              <c:numCache>
                <c:formatCode>General</c:formatCode>
                <c:ptCount val="6"/>
                <c:pt idx="0">
                  <c:v>0.94799999999999995</c:v>
                </c:pt>
                <c:pt idx="1">
                  <c:v>0.95199999999999996</c:v>
                </c:pt>
                <c:pt idx="2">
                  <c:v>0.95350000000000001</c:v>
                </c:pt>
                <c:pt idx="3">
                  <c:v>0.95009999999999994</c:v>
                </c:pt>
                <c:pt idx="4">
                  <c:v>0.9587</c:v>
                </c:pt>
                <c:pt idx="5">
                  <c:v>0.95079999999999998</c:v>
                </c:pt>
              </c:numCache>
            </c:numRef>
          </c:val>
        </c:ser>
        <c:dLbls>
          <c:showLegendKey val="0"/>
          <c:showVal val="0"/>
          <c:showCatName val="0"/>
          <c:showSerName val="0"/>
          <c:showPercent val="0"/>
          <c:showBubbleSize val="0"/>
        </c:dLbls>
        <c:gapWidth val="150"/>
        <c:axId val="44295296"/>
        <c:axId val="44296832"/>
      </c:barChart>
      <c:catAx>
        <c:axId val="44295296"/>
        <c:scaling>
          <c:orientation val="minMax"/>
        </c:scaling>
        <c:delete val="0"/>
        <c:axPos val="b"/>
        <c:numFmt formatCode="General" sourceLinked="1"/>
        <c:majorTickMark val="out"/>
        <c:minorTickMark val="none"/>
        <c:tickLblPos val="nextTo"/>
        <c:txPr>
          <a:bodyPr/>
          <a:lstStyle/>
          <a:p>
            <a:pPr>
              <a:defRPr b="1"/>
            </a:pPr>
            <a:endParaRPr lang="en-US"/>
          </a:p>
        </c:txPr>
        <c:crossAx val="44296832"/>
        <c:crosses val="autoZero"/>
        <c:auto val="1"/>
        <c:lblAlgn val="ctr"/>
        <c:lblOffset val="100"/>
        <c:noMultiLvlLbl val="0"/>
      </c:catAx>
      <c:valAx>
        <c:axId val="44296832"/>
        <c:scaling>
          <c:orientation val="minMax"/>
          <c:max val="0.97000000000000008"/>
          <c:min val="0.93"/>
        </c:scaling>
        <c:delete val="0"/>
        <c:axPos val="l"/>
        <c:majorGridlines/>
        <c:numFmt formatCode="0%" sourceLinked="0"/>
        <c:majorTickMark val="out"/>
        <c:minorTickMark val="none"/>
        <c:tickLblPos val="nextTo"/>
        <c:txPr>
          <a:bodyPr/>
          <a:lstStyle/>
          <a:p>
            <a:pPr>
              <a:defRPr b="1"/>
            </a:pPr>
            <a:endParaRPr lang="en-US"/>
          </a:p>
        </c:txPr>
        <c:crossAx val="44295296"/>
        <c:crosses val="autoZero"/>
        <c:crossBetween val="between"/>
        <c:majorUnit val="1.0000000000000002E-2"/>
      </c:valAx>
    </c:plotArea>
    <c:legend>
      <c:legendPos val="b"/>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 WB Field Cond.</c:v>
                </c:pt>
              </c:strCache>
            </c:strRef>
          </c:tx>
          <c:invertIfNegative val="0"/>
          <c:cat>
            <c:numRef>
              <c:f>Sheet1!$A$2:$A$7</c:f>
              <c:numCache>
                <c:formatCode>General</c:formatCode>
                <c:ptCount val="6"/>
                <c:pt idx="0">
                  <c:v>1990</c:v>
                </c:pt>
                <c:pt idx="1">
                  <c:v>1995</c:v>
                </c:pt>
                <c:pt idx="2">
                  <c:v>2000</c:v>
                </c:pt>
                <c:pt idx="3">
                  <c:v>2005</c:v>
                </c:pt>
                <c:pt idx="4">
                  <c:v>2010</c:v>
                </c:pt>
                <c:pt idx="5">
                  <c:v>2015</c:v>
                </c:pt>
              </c:numCache>
            </c:numRef>
          </c:cat>
          <c:val>
            <c:numRef>
              <c:f>Sheet1!$C$2:$C$7</c:f>
              <c:numCache>
                <c:formatCode>General</c:formatCode>
                <c:ptCount val="6"/>
                <c:pt idx="0">
                  <c:v>8.9999999999999993E-3</c:v>
                </c:pt>
                <c:pt idx="1">
                  <c:v>8.0000000000000002E-3</c:v>
                </c:pt>
                <c:pt idx="2">
                  <c:v>6.6E-3</c:v>
                </c:pt>
                <c:pt idx="3">
                  <c:v>3.2000000000000002E-3</c:v>
                </c:pt>
                <c:pt idx="4">
                  <c:v>2.0999999999999999E-3</c:v>
                </c:pt>
                <c:pt idx="5">
                  <c:v>3.2000000000000002E-3</c:v>
                </c:pt>
              </c:numCache>
            </c:numRef>
          </c:val>
        </c:ser>
        <c:dLbls>
          <c:showLegendKey val="0"/>
          <c:showVal val="0"/>
          <c:showCatName val="0"/>
          <c:showSerName val="0"/>
          <c:showPercent val="0"/>
          <c:showBubbleSize val="0"/>
        </c:dLbls>
        <c:gapWidth val="150"/>
        <c:axId val="99264768"/>
        <c:axId val="163565568"/>
      </c:barChart>
      <c:catAx>
        <c:axId val="99264768"/>
        <c:scaling>
          <c:orientation val="minMax"/>
        </c:scaling>
        <c:delete val="0"/>
        <c:axPos val="b"/>
        <c:numFmt formatCode="General" sourceLinked="1"/>
        <c:majorTickMark val="out"/>
        <c:minorTickMark val="none"/>
        <c:tickLblPos val="nextTo"/>
        <c:txPr>
          <a:bodyPr/>
          <a:lstStyle/>
          <a:p>
            <a:pPr>
              <a:defRPr b="1"/>
            </a:pPr>
            <a:endParaRPr lang="en-US"/>
          </a:p>
        </c:txPr>
        <c:crossAx val="163565568"/>
        <c:crosses val="autoZero"/>
        <c:auto val="1"/>
        <c:lblAlgn val="ctr"/>
        <c:lblOffset val="100"/>
        <c:noMultiLvlLbl val="0"/>
      </c:catAx>
      <c:valAx>
        <c:axId val="163565568"/>
        <c:scaling>
          <c:orientation val="minMax"/>
          <c:max val="1.0000000000000002E-2"/>
          <c:min val="0"/>
        </c:scaling>
        <c:delete val="0"/>
        <c:axPos val="l"/>
        <c:majorGridlines/>
        <c:numFmt formatCode="0.00%" sourceLinked="0"/>
        <c:majorTickMark val="out"/>
        <c:minorTickMark val="none"/>
        <c:tickLblPos val="nextTo"/>
        <c:txPr>
          <a:bodyPr/>
          <a:lstStyle/>
          <a:p>
            <a:pPr>
              <a:defRPr b="1"/>
            </a:pPr>
            <a:endParaRPr lang="en-US"/>
          </a:p>
        </c:txPr>
        <c:crossAx val="99264768"/>
        <c:crosses val="autoZero"/>
        <c:crossBetween val="between"/>
        <c:majorUnit val="1.0000000000000002E-3"/>
      </c:valAx>
    </c:plotArea>
    <c:legend>
      <c:legendPos val="b"/>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Act. Feed Conv.</c:v>
                </c:pt>
              </c:strCache>
            </c:strRef>
          </c:tx>
          <c:invertIfNegative val="0"/>
          <c:cat>
            <c:numRef>
              <c:f>Sheet1!$A$2:$A$7</c:f>
              <c:numCache>
                <c:formatCode>General</c:formatCode>
                <c:ptCount val="6"/>
                <c:pt idx="0">
                  <c:v>1990</c:v>
                </c:pt>
                <c:pt idx="1">
                  <c:v>1995</c:v>
                </c:pt>
                <c:pt idx="2">
                  <c:v>2000</c:v>
                </c:pt>
                <c:pt idx="3">
                  <c:v>2005</c:v>
                </c:pt>
                <c:pt idx="4">
                  <c:v>2010</c:v>
                </c:pt>
                <c:pt idx="5">
                  <c:v>2015</c:v>
                </c:pt>
              </c:numCache>
            </c:numRef>
          </c:cat>
          <c:val>
            <c:numRef>
              <c:f>Sheet1!$C$2:$C$7</c:f>
              <c:numCache>
                <c:formatCode>General</c:formatCode>
                <c:ptCount val="6"/>
                <c:pt idx="0">
                  <c:v>2.02</c:v>
                </c:pt>
                <c:pt idx="1">
                  <c:v>2.04</c:v>
                </c:pt>
                <c:pt idx="2">
                  <c:v>1.99</c:v>
                </c:pt>
                <c:pt idx="3">
                  <c:v>1.97</c:v>
                </c:pt>
                <c:pt idx="4">
                  <c:v>1.95</c:v>
                </c:pt>
                <c:pt idx="5">
                  <c:v>1.91</c:v>
                </c:pt>
              </c:numCache>
            </c:numRef>
          </c:val>
        </c:ser>
        <c:dLbls>
          <c:showLegendKey val="0"/>
          <c:showVal val="0"/>
          <c:showCatName val="0"/>
          <c:showSerName val="0"/>
          <c:showPercent val="0"/>
          <c:showBubbleSize val="0"/>
        </c:dLbls>
        <c:gapWidth val="150"/>
        <c:axId val="49777664"/>
        <c:axId val="49808512"/>
      </c:barChart>
      <c:catAx>
        <c:axId val="49777664"/>
        <c:scaling>
          <c:orientation val="minMax"/>
        </c:scaling>
        <c:delete val="0"/>
        <c:axPos val="b"/>
        <c:numFmt formatCode="General" sourceLinked="1"/>
        <c:majorTickMark val="out"/>
        <c:minorTickMark val="none"/>
        <c:tickLblPos val="nextTo"/>
        <c:txPr>
          <a:bodyPr/>
          <a:lstStyle/>
          <a:p>
            <a:pPr>
              <a:defRPr b="1"/>
            </a:pPr>
            <a:endParaRPr lang="en-US"/>
          </a:p>
        </c:txPr>
        <c:crossAx val="49808512"/>
        <c:crosses val="autoZero"/>
        <c:auto val="1"/>
        <c:lblAlgn val="ctr"/>
        <c:lblOffset val="100"/>
        <c:noMultiLvlLbl val="0"/>
      </c:catAx>
      <c:valAx>
        <c:axId val="49808512"/>
        <c:scaling>
          <c:orientation val="minMax"/>
          <c:max val="2.1"/>
          <c:min val="1.8"/>
        </c:scaling>
        <c:delete val="0"/>
        <c:axPos val="l"/>
        <c:majorGridlines/>
        <c:numFmt formatCode="#,##0.00" sourceLinked="0"/>
        <c:majorTickMark val="out"/>
        <c:minorTickMark val="none"/>
        <c:tickLblPos val="nextTo"/>
        <c:txPr>
          <a:bodyPr/>
          <a:lstStyle/>
          <a:p>
            <a:pPr>
              <a:defRPr b="1"/>
            </a:pPr>
            <a:endParaRPr lang="en-US"/>
          </a:p>
        </c:txPr>
        <c:crossAx val="49777664"/>
        <c:crosses val="autoZero"/>
        <c:crossBetween val="between"/>
        <c:majorUnit val="5.000000000000001E-2"/>
      </c:valAx>
    </c:plotArea>
    <c:legend>
      <c:legendPos val="b"/>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89184B-66FD-441A-9155-F69BEFBE11CD}"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11010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9184B-66FD-441A-9155-F69BEFBE11CD}"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09143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9184B-66FD-441A-9155-F69BEFBE11CD}"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82530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89184B-66FD-441A-9155-F69BEFBE11CD}"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17880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89184B-66FD-441A-9155-F69BEFBE11CD}" type="datetimeFigureOut">
              <a:rPr lang="en-US" smtClean="0"/>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1757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89184B-66FD-441A-9155-F69BEFBE11CD}"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29327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89184B-66FD-441A-9155-F69BEFBE11CD}" type="datetimeFigureOut">
              <a:rPr lang="en-US" smtClean="0"/>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290828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89184B-66FD-441A-9155-F69BEFBE11CD}" type="datetimeFigureOut">
              <a:rPr lang="en-US" smtClean="0"/>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406191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9184B-66FD-441A-9155-F69BEFBE11CD}" type="datetimeFigureOut">
              <a:rPr lang="en-US" smtClean="0"/>
              <a:t>3/7/2016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17700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89184B-66FD-441A-9155-F69BEFBE11CD}"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316115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89184B-66FD-441A-9155-F69BEFBE11CD}" type="datetimeFigureOut">
              <a:rPr lang="en-US" smtClean="0"/>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012294-44C4-4CF5-9360-588A522F40A4}" type="slidenum">
              <a:rPr lang="en-US" smtClean="0"/>
              <a:t>‹#›</a:t>
            </a:fld>
            <a:endParaRPr lang="en-US"/>
          </a:p>
        </p:txBody>
      </p:sp>
    </p:spTree>
    <p:extLst>
      <p:ext uri="{BB962C8B-B14F-4D97-AF65-F5344CB8AC3E}">
        <p14:creationId xmlns:p14="http://schemas.microsoft.com/office/powerpoint/2010/main" val="23934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9184B-66FD-441A-9155-F69BEFBE11CD}" type="datetimeFigureOut">
              <a:rPr lang="en-US" smtClean="0"/>
              <a:t>3/7/2016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12294-44C4-4CF5-9360-588A522F40A4}" type="slidenum">
              <a:rPr lang="en-US" smtClean="0"/>
              <a:t>‹#›</a:t>
            </a:fld>
            <a:endParaRPr lang="en-US"/>
          </a:p>
        </p:txBody>
      </p:sp>
    </p:spTree>
    <p:extLst>
      <p:ext uri="{BB962C8B-B14F-4D97-AF65-F5344CB8AC3E}">
        <p14:creationId xmlns:p14="http://schemas.microsoft.com/office/powerpoint/2010/main" val="2390312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245" y="1143000"/>
            <a:ext cx="8229600" cy="1143000"/>
          </a:xfrm>
        </p:spPr>
        <p:txBody>
          <a:bodyPr>
            <a:normAutofit/>
          </a:bodyPr>
          <a:lstStyle/>
          <a:p>
            <a:r>
              <a:rPr lang="en-US" sz="2800" b="1" dirty="0" smtClean="0"/>
              <a:t>Average Live Weight (Lbs.)</a:t>
            </a:r>
            <a:br>
              <a:rPr lang="en-US" sz="2800" b="1" dirty="0" smtClean="0"/>
            </a:br>
            <a:r>
              <a:rPr lang="en-US" sz="2800" b="1" dirty="0" smtClean="0"/>
              <a:t>U.S. Broiler Industry 1990 to 2015</a:t>
            </a:r>
            <a:endParaRPr lang="en-US"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3362872"/>
              </p:ext>
            </p:extLst>
          </p:nvPr>
        </p:nvGraphicFramePr>
        <p:xfrm>
          <a:off x="457200" y="2057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2143" y="152791"/>
            <a:ext cx="8719457" cy="923330"/>
          </a:xfrm>
          <a:prstGeom prst="rect">
            <a:avLst/>
          </a:prstGeom>
          <a:noFill/>
        </p:spPr>
        <p:txBody>
          <a:bodyPr wrap="square" rtlCol="0">
            <a:spAutoFit/>
          </a:bodyPr>
          <a:lstStyle/>
          <a:p>
            <a:r>
              <a:rPr lang="en-US" b="1" dirty="0" smtClean="0"/>
              <a:t>Over the last 25 years the average live weight at processing has increased by 2.2 lbs. as the demand for big birds for further processing has increased and fewer whole birds are required.</a:t>
            </a:r>
            <a:endParaRPr lang="en-US" b="1" dirty="0"/>
          </a:p>
        </p:txBody>
      </p:sp>
    </p:spTree>
    <p:extLst>
      <p:ext uri="{BB962C8B-B14F-4D97-AF65-F5344CB8AC3E}">
        <p14:creationId xmlns:p14="http://schemas.microsoft.com/office/powerpoint/2010/main" val="402580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r>
              <a:rPr lang="en-US" sz="2800" b="1" dirty="0" smtClean="0"/>
              <a:t>Average Livability Life of Flock</a:t>
            </a:r>
            <a:br>
              <a:rPr lang="en-US" sz="2800" b="1" dirty="0" smtClean="0"/>
            </a:br>
            <a:r>
              <a:rPr lang="en-US" sz="2800" b="1" dirty="0" smtClean="0"/>
              <a:t>U.S. Broiler Industry 1990 to 2015</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7618587"/>
              </p:ext>
            </p:extLst>
          </p:nvPr>
        </p:nvGraphicFramePr>
        <p:xfrm>
          <a:off x="457200" y="2057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2143" y="152791"/>
            <a:ext cx="8719457" cy="646331"/>
          </a:xfrm>
          <a:prstGeom prst="rect">
            <a:avLst/>
          </a:prstGeom>
          <a:noFill/>
        </p:spPr>
        <p:txBody>
          <a:bodyPr wrap="square" rtlCol="0">
            <a:spAutoFit/>
          </a:bodyPr>
          <a:lstStyle/>
          <a:p>
            <a:r>
              <a:rPr lang="en-US" b="1" dirty="0" smtClean="0"/>
              <a:t>However due to improved genetics, poultry housing and management programs there has been no deterioration in actual livability of the flocks over the period.</a:t>
            </a:r>
            <a:endParaRPr lang="en-US" b="1" dirty="0"/>
          </a:p>
        </p:txBody>
      </p:sp>
    </p:spTree>
    <p:extLst>
      <p:ext uri="{BB962C8B-B14F-4D97-AF65-F5344CB8AC3E}">
        <p14:creationId xmlns:p14="http://schemas.microsoft.com/office/powerpoint/2010/main" val="359115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r>
              <a:rPr lang="en-US" sz="2800" b="1" dirty="0" smtClean="0"/>
              <a:t>% Whole Bird Field Caused Condemnation</a:t>
            </a:r>
            <a:br>
              <a:rPr lang="en-US" sz="2800" b="1" dirty="0" smtClean="0"/>
            </a:br>
            <a:r>
              <a:rPr lang="en-US" sz="2800" b="1" dirty="0" smtClean="0"/>
              <a:t>U.S. Broiler Industry 1990 to 2015</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6245343"/>
              </p:ext>
            </p:extLst>
          </p:nvPr>
        </p:nvGraphicFramePr>
        <p:xfrm>
          <a:off x="457200" y="2057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72143" y="152791"/>
            <a:ext cx="8719457" cy="923330"/>
          </a:xfrm>
          <a:prstGeom prst="rect">
            <a:avLst/>
          </a:prstGeom>
          <a:noFill/>
        </p:spPr>
        <p:txBody>
          <a:bodyPr wrap="square" rtlCol="0">
            <a:spAutoFit/>
          </a:bodyPr>
          <a:lstStyle/>
          <a:p>
            <a:r>
              <a:rPr lang="en-US" b="1" dirty="0" smtClean="0"/>
              <a:t>Actual field caused condemnation numbers (birds rejected at the plant for signs of disease) have declined dramatically over the period, another indicator of overall bird health in heavier birds.</a:t>
            </a:r>
            <a:endParaRPr lang="en-US" b="1" dirty="0"/>
          </a:p>
        </p:txBody>
      </p:sp>
    </p:spTree>
    <p:extLst>
      <p:ext uri="{BB962C8B-B14F-4D97-AF65-F5344CB8AC3E}">
        <p14:creationId xmlns:p14="http://schemas.microsoft.com/office/powerpoint/2010/main" val="1407959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r>
              <a:rPr lang="en-US" sz="2800" b="1" dirty="0" smtClean="0"/>
              <a:t>Actual Feed Conversion Ratio (Lbs. of Feed/Lb. of </a:t>
            </a:r>
            <a:r>
              <a:rPr lang="en-US" sz="2800" b="1" dirty="0"/>
              <a:t>W</a:t>
            </a:r>
            <a:r>
              <a:rPr lang="en-US" sz="2800" b="1" dirty="0" smtClean="0"/>
              <a:t>t.)</a:t>
            </a:r>
            <a:br>
              <a:rPr lang="en-US" sz="2800" b="1" dirty="0" smtClean="0"/>
            </a:br>
            <a:r>
              <a:rPr lang="en-US" sz="2800" b="1" dirty="0" smtClean="0"/>
              <a:t>U.S. Broiler Industry 1990 to 2015</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8347024"/>
              </p:ext>
            </p:extLst>
          </p:nvPr>
        </p:nvGraphicFramePr>
        <p:xfrm>
          <a:off x="457200" y="20574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72143" y="152791"/>
            <a:ext cx="8719457" cy="923330"/>
          </a:xfrm>
          <a:prstGeom prst="rect">
            <a:avLst/>
          </a:prstGeom>
          <a:noFill/>
        </p:spPr>
        <p:txBody>
          <a:bodyPr wrap="square" rtlCol="0">
            <a:spAutoFit/>
          </a:bodyPr>
          <a:lstStyle/>
          <a:p>
            <a:r>
              <a:rPr lang="en-US" b="1" dirty="0" smtClean="0"/>
              <a:t>Healthier birds also convert feed to live weight more efficiently.  Over the 25 year period we need 7% less fed per live lb. produced even as bird weights increased over 50% contributing to the industry wide sustainability initiatives.</a:t>
            </a:r>
            <a:endParaRPr lang="en-US" b="1" dirty="0"/>
          </a:p>
        </p:txBody>
      </p:sp>
    </p:spTree>
    <p:extLst>
      <p:ext uri="{BB962C8B-B14F-4D97-AF65-F5344CB8AC3E}">
        <p14:creationId xmlns:p14="http://schemas.microsoft.com/office/powerpoint/2010/main" val="446523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167</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Average Live Weight (Lbs.) U.S. Broiler Industry 1990 to 2015</vt:lpstr>
      <vt:lpstr>Average Livability Life of Flock U.S. Broiler Industry 1990 to 2015</vt:lpstr>
      <vt:lpstr>% Whole Bird Field Caused Condemnation U.S. Broiler Industry 1990 to 2015</vt:lpstr>
      <vt:lpstr>Actual Feed Conversion Ratio (Lbs. of Feed/Lb. of Wt.) U.S. Broiler Industry 1990 to 2015</vt:lpstr>
    </vt:vector>
  </TitlesOfParts>
  <Company>Agri Stats,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Donohue</dc:creator>
  <cp:lastModifiedBy>Mike Donohue</cp:lastModifiedBy>
  <cp:revision>4</cp:revision>
  <dcterms:created xsi:type="dcterms:W3CDTF">2016-03-07T13:23:51Z</dcterms:created>
  <dcterms:modified xsi:type="dcterms:W3CDTF">2016-03-07T13:57:34Z</dcterms:modified>
</cp:coreProperties>
</file>